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 Condensed"/>
      <p:regular r:id="rId32"/>
      <p:bold r:id="rId33"/>
      <p:italic r:id="rId34"/>
      <p:boldItalic r:id="rId35"/>
    </p:embeddedFont>
    <p:embeddedFont>
      <p:font typeface="Roboto Condensed Light"/>
      <p:regular r:id="rId36"/>
      <p:bold r:id="rId37"/>
      <p:italic r:id="rId38"/>
      <p:boldItalic r:id="rId39"/>
    </p:embeddedFont>
    <p:embeddedFont>
      <p:font typeface="Exo 2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regular.fntdata"/><Relationship Id="rId20" Type="http://schemas.openxmlformats.org/officeDocument/2006/relationships/slide" Target="slides/slide15.xml"/><Relationship Id="rId42" Type="http://schemas.openxmlformats.org/officeDocument/2006/relationships/font" Target="fonts/Exo2-italic.fntdata"/><Relationship Id="rId41" Type="http://schemas.openxmlformats.org/officeDocument/2006/relationships/font" Target="fonts/Exo2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Exo2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Condensed-bold.fntdata"/><Relationship Id="rId10" Type="http://schemas.openxmlformats.org/officeDocument/2006/relationships/slide" Target="slides/slide5.xml"/><Relationship Id="rId32" Type="http://schemas.openxmlformats.org/officeDocument/2006/relationships/font" Target="fonts/RobotoCondensed-regular.fntdata"/><Relationship Id="rId13" Type="http://schemas.openxmlformats.org/officeDocument/2006/relationships/slide" Target="slides/slide8.xml"/><Relationship Id="rId35" Type="http://schemas.openxmlformats.org/officeDocument/2006/relationships/font" Target="fonts/RobotoCondensed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Condensed-italic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Light-bold.fntdata"/><Relationship Id="rId14" Type="http://schemas.openxmlformats.org/officeDocument/2006/relationships/slide" Target="slides/slide9.xml"/><Relationship Id="rId36" Type="http://schemas.openxmlformats.org/officeDocument/2006/relationships/font" Target="fonts/RobotoCondensedLight-regular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943c30a9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943c30a9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72a68897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72a68897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943c30a9b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943c30a9b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72a68897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72a68897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72a68897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72a68897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2a68897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72a68897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943c30a9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943c30a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94799df69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94799df69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943c30a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943c30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943c30a9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943c30a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94799df69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94799df69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943c30a9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943c30a9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72a68897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72a68897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94799df69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94799df69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72a68897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72a68897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94799df69_3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94799df69_3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94799df69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94799df69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94799df69_3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94799df69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72a68897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72a68897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72a68897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72a68897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72a68897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72a68897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72a68897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72a68897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72a68897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72a68897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72a68897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72a68897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943c30a9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943c30a9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24" y="0"/>
            <a:ext cx="9144000" cy="60994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microsoft/FERPlus" TargetMode="External"/><Relationship Id="rId4" Type="http://schemas.openxmlformats.org/officeDocument/2006/relationships/hyperlink" Target="http://mmlab.ie.cuhk.edu.hk/projects/socialrelation/index.html" TargetMode="External"/><Relationship Id="rId5" Type="http://schemas.openxmlformats.org/officeDocument/2006/relationships/hyperlink" Target="https://ruslanmv.com/blog/Facial-Expression-Recognition-with-Neural-Network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322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4800">
                <a:latin typeface="Exo 2"/>
                <a:ea typeface="Exo 2"/>
                <a:cs typeface="Exo 2"/>
                <a:sym typeface="Exo 2"/>
              </a:rPr>
              <a:t>Senior Design Project</a:t>
            </a:r>
            <a:endParaRPr b="1" sz="4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r" sz="4700">
                <a:latin typeface="Times New Roman"/>
                <a:ea typeface="Times New Roman"/>
                <a:cs typeface="Times New Roman"/>
                <a:sym typeface="Times New Roman"/>
              </a:rPr>
              <a:t>Horus</a:t>
            </a:r>
            <a:endParaRPr i="1"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488" y="2375250"/>
            <a:ext cx="2561016" cy="11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2969100" y="3666000"/>
            <a:ext cx="3205800" cy="14775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997900" y="3773700"/>
            <a:ext cx="314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Furkan Demir 	21802818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Can Kılıç 		21703333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Muzaffer Köksal 	21803125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Asya Doğa Özer	21803479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Ufuk Palpas 		21702958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2379600" y="234100"/>
            <a:ext cx="6061200" cy="2610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675" y="2898275"/>
            <a:ext cx="2495050" cy="20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Dataset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465424" y="822100"/>
            <a:ext cx="58077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ExpW(EXPRESSION IN THE WILD)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-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Has 7 categories 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“angry”, “disgust”, “fear”, “happy”, “sad”, “surprise”, or “neutral”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-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91,793 faces manually labeled with expressions.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2233638" y="4884450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2: Images from Expw Dataset [2]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Hyper Parameters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3010950" y="1564050"/>
            <a:ext cx="3122100" cy="2015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3270000" y="1983750"/>
            <a:ext cx="26040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Batch-size: 64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Epoch number = 300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Learning rate: 0.0005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Pre-Processing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2591700" y="1224450"/>
            <a:ext cx="3960600" cy="2694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395550" y="1648200"/>
            <a:ext cx="2352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DCDDDE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rescale=1./255</a:t>
            </a:r>
            <a:endParaRPr sz="1800">
              <a:solidFill>
                <a:srgbClr val="DCDDDE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DCDDDE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rotation_range = 10 </a:t>
            </a:r>
            <a:endParaRPr sz="1800">
              <a:solidFill>
                <a:srgbClr val="DCDDDE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DCDDDE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horizontal_flip = True </a:t>
            </a:r>
            <a:endParaRPr sz="1800">
              <a:solidFill>
                <a:srgbClr val="DCDDDE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DCDDDE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width_shift_range=0.1 </a:t>
            </a:r>
            <a:endParaRPr sz="1800">
              <a:solidFill>
                <a:srgbClr val="DCDDDE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DCDDDE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height_shift_range=0.1 </a:t>
            </a:r>
            <a:endParaRPr sz="1800">
              <a:solidFill>
                <a:srgbClr val="DCDDDE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DCDDDE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fill_mode = 'nearest')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493775" y="2890375"/>
            <a:ext cx="5164200" cy="1982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Training/Testing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493775" y="2890375"/>
            <a:ext cx="5063100" cy="19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917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CNN model with 4 convolutional layers and 3 dense layers. </a:t>
            </a:r>
            <a:endParaRPr sz="1917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917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Total: 4,478,727 parameters.</a:t>
            </a:r>
            <a:endParaRPr sz="1917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917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Train, validation and test sets are taken as in the datasets.</a:t>
            </a:r>
            <a:endParaRPr sz="1917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917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Trained for 300 epochs around 24 hours.</a:t>
            </a:r>
            <a:endParaRPr sz="1917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917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Test results show that 82% accuracy over 7 emotions</a:t>
            </a:r>
            <a:endParaRPr sz="1917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250" y="1139176"/>
            <a:ext cx="6133500" cy="15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0" l="-1810" r="1810" t="0"/>
          <a:stretch/>
        </p:blipFill>
        <p:spPr>
          <a:xfrm>
            <a:off x="5772718" y="2890375"/>
            <a:ext cx="3150599" cy="19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2487438" y="2571750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3: Chart of our CNN model [3]</a:t>
            </a:r>
            <a:endParaRPr sz="1000"/>
          </a:p>
        </p:txBody>
      </p:sp>
      <p:sp>
        <p:nvSpPr>
          <p:cNvPr id="166" name="Google Shape;166;p25"/>
          <p:cNvSpPr txBox="1"/>
          <p:nvPr/>
        </p:nvSpPr>
        <p:spPr>
          <a:xfrm>
            <a:off x="5263463" y="4804800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4: Our train results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Emotion Detection (Single Mode)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683600" y="1416125"/>
            <a:ext cx="5832300" cy="2349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683600" y="1416125"/>
            <a:ext cx="5285100" cy="23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First, we use a DNN model weights which is trained using CAFFE framework to detect faces. Best choice for real time analysis.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Then use those faces with the weights of our model to determine among 7 emotions.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Show </a:t>
            </a: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momentary</a:t>
            </a: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emotions on video and the bar chart in real time.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 Different Charts are created at the end.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Option to run from saved video.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100" y="68949"/>
            <a:ext cx="975764" cy="13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8875" y="68950"/>
            <a:ext cx="871364" cy="13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0250" y="68950"/>
            <a:ext cx="1013373" cy="13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050" y="3190618"/>
            <a:ext cx="1013375" cy="144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0674" y="3176439"/>
            <a:ext cx="1013375" cy="154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6812" y="3176448"/>
            <a:ext cx="1273861" cy="15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5407" y="3176447"/>
            <a:ext cx="1291393" cy="15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4472163" y="4719325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6: Sad, Surprised, Neutral, Happy outputs of our program</a:t>
            </a:r>
            <a:endParaRPr sz="1000"/>
          </a:p>
        </p:txBody>
      </p:sp>
      <p:sp>
        <p:nvSpPr>
          <p:cNvPr id="182" name="Google Shape;182;p26"/>
          <p:cNvSpPr txBox="1"/>
          <p:nvPr/>
        </p:nvSpPr>
        <p:spPr>
          <a:xfrm>
            <a:off x="5686788" y="1393800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5: Disgust, Angry, Fear outputs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Crowd Control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311700" y="1017725"/>
            <a:ext cx="4216500" cy="220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493500" y="1249875"/>
            <a:ext cx="3759000" cy="18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difference in the UI is the change camera option which allows user to view another camera's recording. 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Crowd Control mod can be used for variety of purposes. For example: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636" y="445034"/>
            <a:ext cx="4288738" cy="2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050" y="3135975"/>
            <a:ext cx="2324952" cy="17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720" y="3275100"/>
            <a:ext cx="2405655" cy="16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4736438" y="2774850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7: A screen from crowd control mode</a:t>
            </a:r>
            <a:endParaRPr sz="1000"/>
          </a:p>
        </p:txBody>
      </p:sp>
      <p:sp>
        <p:nvSpPr>
          <p:cNvPr id="194" name="Google Shape;194;p27"/>
          <p:cNvSpPr txBox="1"/>
          <p:nvPr/>
        </p:nvSpPr>
        <p:spPr>
          <a:xfrm>
            <a:off x="60049" y="4879675"/>
            <a:ext cx="375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8: Audience Figure</a:t>
            </a:r>
            <a:endParaRPr sz="1000"/>
          </a:p>
        </p:txBody>
      </p:sp>
      <p:sp>
        <p:nvSpPr>
          <p:cNvPr id="195" name="Google Shape;195;p27"/>
          <p:cNvSpPr txBox="1"/>
          <p:nvPr/>
        </p:nvSpPr>
        <p:spPr>
          <a:xfrm>
            <a:off x="5056938" y="4804800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9: Multi Screen Example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Crowd Control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11700" y="1017725"/>
            <a:ext cx="8424300" cy="3639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215275" y="1407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enable multiple cameras at the same time without losing performance, we use multi-threaded software for this part.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There is a manager thread who manages all the other threads, and there are working threads each of them responsible for a single camera which operates like single user mode.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 the end of the operation, manager thread collects all the data from the working threads for the analysis part.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Screen Capture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311700" y="1017725"/>
            <a:ext cx="8424300" cy="3639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401825" y="1105050"/>
            <a:ext cx="8016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Condensed Light"/>
              <a:buChar char="●"/>
            </a:pPr>
            <a:r>
              <a:rPr lang="tr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Screen Capture mod is another feature which we </a:t>
            </a:r>
            <a:r>
              <a:rPr lang="tr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developed</a:t>
            </a:r>
            <a:r>
              <a:rPr lang="tr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for video </a:t>
            </a:r>
            <a:r>
              <a:rPr lang="tr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conferences</a:t>
            </a:r>
            <a:r>
              <a:rPr lang="tr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or similar areas of use.</a:t>
            </a:r>
            <a:endParaRPr sz="15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Condensed Light"/>
              <a:buChar char="●"/>
            </a:pPr>
            <a:r>
              <a:rPr lang="tr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Horus takes the screen as the input in frames to mimic camera recording behaviour. Then runs the same model on the single mod to the screen and recognize emotions. </a:t>
            </a:r>
            <a:endParaRPr sz="15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Condensed Light"/>
              <a:buChar char="●"/>
            </a:pPr>
            <a:r>
              <a:rPr lang="tr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This mod can be used in school, business or any social media gathering to analyze the participants emotions throughout the event.</a:t>
            </a:r>
            <a:endParaRPr sz="15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225" y="2652125"/>
            <a:ext cx="4113250" cy="230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401825" y="2885575"/>
            <a:ext cx="3586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Condensed Light"/>
              <a:buChar char="●"/>
            </a:pPr>
            <a:r>
              <a:rPr lang="tr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Then the </a:t>
            </a:r>
            <a:r>
              <a:rPr lang="tr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analysis</a:t>
            </a:r>
            <a:r>
              <a:rPr lang="tr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of the multiple participants displayed on the results screen.</a:t>
            </a:r>
            <a:endParaRPr sz="15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4495288" y="4871975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10: A screen from screen capture mode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Analysis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311700" y="1017725"/>
            <a:ext cx="4721700" cy="479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11700" y="1060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have different types of analysis visualizations: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298" y="1587350"/>
            <a:ext cx="3974876" cy="3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50700"/>
            <a:ext cx="3891374" cy="318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172825" y="4737375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11: An example pie chart</a:t>
            </a:r>
            <a:endParaRPr sz="1000"/>
          </a:p>
        </p:txBody>
      </p:sp>
      <p:sp>
        <p:nvSpPr>
          <p:cNvPr id="224" name="Google Shape;224;p30"/>
          <p:cNvSpPr txBox="1"/>
          <p:nvPr/>
        </p:nvSpPr>
        <p:spPr>
          <a:xfrm>
            <a:off x="4896175" y="4691350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12: </a:t>
            </a:r>
            <a:r>
              <a:rPr lang="tr" sz="1000">
                <a:solidFill>
                  <a:schemeClr val="dk1"/>
                </a:solidFill>
              </a:rPr>
              <a:t>An example line chart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Analysis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0" l="0" r="3334" t="0"/>
          <a:stretch/>
        </p:blipFill>
        <p:spPr>
          <a:xfrm>
            <a:off x="109825" y="2283875"/>
            <a:ext cx="4266000" cy="25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000" y="307075"/>
            <a:ext cx="4266000" cy="29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158263" y="4815250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13: </a:t>
            </a:r>
            <a:r>
              <a:rPr lang="tr" sz="1000">
                <a:solidFill>
                  <a:schemeClr val="dk1"/>
                </a:solidFill>
              </a:rPr>
              <a:t>An example bar chart</a:t>
            </a:r>
            <a:endParaRPr sz="1000"/>
          </a:p>
        </p:txBody>
      </p:sp>
      <p:sp>
        <p:nvSpPr>
          <p:cNvPr id="233" name="Google Shape;233;p31"/>
          <p:cNvSpPr txBox="1"/>
          <p:nvPr/>
        </p:nvSpPr>
        <p:spPr>
          <a:xfrm>
            <a:off x="4926438" y="3263350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14: </a:t>
            </a:r>
            <a:r>
              <a:rPr lang="tr" sz="1000">
                <a:solidFill>
                  <a:schemeClr val="dk1"/>
                </a:solidFill>
              </a:rPr>
              <a:t>An example donut chart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Table of content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3002700" y="1105775"/>
            <a:ext cx="3138600" cy="3869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050250" y="1229675"/>
            <a:ext cx="30435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➢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Introduction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What is Horus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Where </a:t>
            </a: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 </a:t>
            </a: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Horus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Why Horus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➢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Architecture of Horus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Interface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Dataset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Training/Testing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Hyper Parameters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Emotion Detection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Crowd Control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Analysis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Deception Detection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Mobile Application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Analysis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311700" y="1017725"/>
            <a:ext cx="8468400" cy="3878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152475"/>
            <a:ext cx="78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</a:pPr>
            <a:r>
              <a:rPr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single and screen capture mods, the program collects data in real-time and displays it on the screen while the camera is on:</a:t>
            </a:r>
            <a:endParaRPr sz="14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311700" y="1638600"/>
            <a:ext cx="51243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not overwhelm the user with always changing histogram, we update the bars every 8 frames. 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 single user mode, bars display the percentage of the prediction of that emotion on the user's face.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 screen capture and crowd control mod, since we aim to detect multiple faces in these mods, bars display the percentage of the found emotions against to all the emotions detected. 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After the detection phase is over, all the data that represented in the histogram during the detection is gathered and put into the final analysis shown before.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000" y="1748275"/>
            <a:ext cx="3205976" cy="2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4974888" y="4230175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lt1"/>
                </a:solidFill>
              </a:rPr>
              <a:t>Figure 15: Realtime bar chart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/>
          <p:nvPr/>
        </p:nvSpPr>
        <p:spPr>
          <a:xfrm>
            <a:off x="4663200" y="2003250"/>
            <a:ext cx="3189900" cy="122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540300" y="4113775"/>
            <a:ext cx="5178300" cy="877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540300" y="1465650"/>
            <a:ext cx="3950700" cy="2304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Deception Detection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540300" y="1533475"/>
            <a:ext cx="35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Models we experimented: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SVM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Logistic regression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DTC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SGD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</a:pPr>
            <a:r>
              <a:rPr lang="tr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NN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4663200" y="2282550"/>
            <a:ext cx="35079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4599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Best one : Logistic Regression</a:t>
            </a:r>
            <a:endParaRPr sz="4599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3600225" y="2228425"/>
            <a:ext cx="803100" cy="4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540300" y="4217575"/>
            <a:ext cx="76308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7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Dataset</a:t>
            </a:r>
            <a:r>
              <a:rPr lang="tr" sz="7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: </a:t>
            </a:r>
            <a:r>
              <a:rPr lang="tr" sz="7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Real-life deception detection dataset (2016)</a:t>
            </a:r>
            <a:endParaRPr sz="7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7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       121 videos</a:t>
            </a:r>
            <a:endParaRPr sz="7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/>
          <p:nvPr/>
        </p:nvSpPr>
        <p:spPr>
          <a:xfrm>
            <a:off x="1222000" y="3173550"/>
            <a:ext cx="3029400" cy="1905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5008625" y="3184050"/>
            <a:ext cx="3029400" cy="1905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540300" y="2266475"/>
            <a:ext cx="3950700" cy="745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 txBox="1"/>
          <p:nvPr>
            <p:ph type="title"/>
          </p:nvPr>
        </p:nvSpPr>
        <p:spPr>
          <a:xfrm>
            <a:off x="311700" y="29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Deception Detection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4974050" y="817650"/>
            <a:ext cx="3950700" cy="2304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5195450" y="995550"/>
            <a:ext cx="3507900" cy="20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If prob. difference &gt; 0.2 ➞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	</a:t>
            </a:r>
            <a:r>
              <a:rPr lang="tr" sz="1600">
                <a:solidFill>
                  <a:srgbClr val="F6B26B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Micro Emotion</a:t>
            </a:r>
            <a:endParaRPr sz="1600">
              <a:solidFill>
                <a:srgbClr val="F6B26B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If prob. difference &lt; 0.2 ➞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6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</a:t>
            </a:r>
            <a:r>
              <a:rPr lang="tr" sz="1600">
                <a:solidFill>
                  <a:srgbClr val="F6B26B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Logistic Reg. Model</a:t>
            </a:r>
            <a:endParaRPr sz="1600">
              <a:solidFill>
                <a:srgbClr val="F6B26B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540300" y="932250"/>
            <a:ext cx="3950700" cy="1160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595000" y="1164750"/>
            <a:ext cx="3507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700">
                <a:solidFill>
                  <a:srgbClr val="F6B26B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Micro Emotion: </a:t>
            </a:r>
            <a:r>
              <a:rPr lang="tr" sz="17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emotion seen less than 10 frames</a:t>
            </a:r>
            <a:endParaRPr sz="1700">
              <a:solidFill>
                <a:srgbClr val="F6B26B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710550" y="2353025"/>
            <a:ext cx="36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Micro emotions &gt; 8  </a:t>
            </a: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➞ LIE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350" y="3378302"/>
            <a:ext cx="2361975" cy="149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576" y="3368201"/>
            <a:ext cx="2361974" cy="149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762738" y="4804800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lt1"/>
                </a:solidFill>
              </a:rPr>
              <a:t>Figure 16: Truth detected screen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4571988" y="4804800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lt1"/>
                </a:solidFill>
              </a:rPr>
              <a:t>Figure 17: Lie detected screen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>
            <a:off x="96925" y="937050"/>
            <a:ext cx="8665500" cy="4054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Mobile Application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50" y="1017725"/>
            <a:ext cx="1990675" cy="3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576" y="1017724"/>
            <a:ext cx="2015466" cy="3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225" y="1004150"/>
            <a:ext cx="2015475" cy="358701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/>
        </p:nvSpPr>
        <p:spPr>
          <a:xfrm>
            <a:off x="2053550" y="4591175"/>
            <a:ext cx="493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lt1"/>
                </a:solidFill>
              </a:rPr>
              <a:t>Figure 18, 19, 20: The Mobile Application Screens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/>
          <p:nvPr/>
        </p:nvSpPr>
        <p:spPr>
          <a:xfrm>
            <a:off x="96925" y="708450"/>
            <a:ext cx="8665500" cy="4054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Mobile Application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00" y="771675"/>
            <a:ext cx="2024725" cy="35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800" y="771674"/>
            <a:ext cx="2024725" cy="359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100" y="776449"/>
            <a:ext cx="2024725" cy="358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 rotWithShape="1">
          <a:blip r:embed="rId6">
            <a:alphaModFix/>
          </a:blip>
          <a:srcRect b="15508" l="0" r="0" t="46832"/>
          <a:stretch/>
        </p:blipFill>
        <p:spPr>
          <a:xfrm>
            <a:off x="7356600" y="140225"/>
            <a:ext cx="1799024" cy="1204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36"/>
          <p:cNvPicPr preferRelativeResize="0"/>
          <p:nvPr/>
        </p:nvPicPr>
        <p:blipFill rotWithShape="1">
          <a:blip r:embed="rId7">
            <a:alphaModFix/>
          </a:blip>
          <a:srcRect b="18774" l="0" r="0" t="45994"/>
          <a:stretch/>
        </p:blipFill>
        <p:spPr>
          <a:xfrm>
            <a:off x="7290275" y="3205150"/>
            <a:ext cx="1853726" cy="11610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4" name="Google Shape;294;p36"/>
          <p:cNvPicPr preferRelativeResize="0"/>
          <p:nvPr/>
        </p:nvPicPr>
        <p:blipFill rotWithShape="1">
          <a:blip r:embed="rId8">
            <a:alphaModFix/>
          </a:blip>
          <a:srcRect b="28657" l="7211" r="5802" t="40955"/>
          <a:stretch/>
        </p:blipFill>
        <p:spPr>
          <a:xfrm>
            <a:off x="7290275" y="1630625"/>
            <a:ext cx="1853725" cy="116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5" name="Google Shape;295;p36"/>
          <p:cNvSpPr txBox="1"/>
          <p:nvPr/>
        </p:nvSpPr>
        <p:spPr>
          <a:xfrm>
            <a:off x="2024750" y="4393613"/>
            <a:ext cx="493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lt1"/>
                </a:solidFill>
              </a:rPr>
              <a:t>Figure 21, 22, 23: The Mobile Application Screens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6777137" y="4425600"/>
            <a:ext cx="288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lt1"/>
                </a:solidFill>
              </a:rPr>
              <a:t>Figure 24, 25, 26: Graphic Styles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/>
          <p:nvPr/>
        </p:nvSpPr>
        <p:spPr>
          <a:xfrm>
            <a:off x="96925" y="937050"/>
            <a:ext cx="8665500" cy="4054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tr" sz="2400">
                <a:latin typeface="Exo 2"/>
                <a:ea typeface="Exo 2"/>
                <a:cs typeface="Exo 2"/>
                <a:sym typeface="Exo 2"/>
              </a:rPr>
              <a:t>References</a:t>
            </a:r>
            <a:endParaRPr b="1" sz="24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206125" y="1411550"/>
            <a:ext cx="8478300" cy="17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[1] Microsoft, “Microsoft/FERPlus: This is the FER+ new label annotations for the emotion FER dataset.,” </a:t>
            </a:r>
            <a:r>
              <a:rPr i="1"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GitHub</a:t>
            </a:r>
            <a:r>
              <a:rPr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[Online]. Available: </a:t>
            </a:r>
            <a:r>
              <a:rPr lang="tr" sz="1400" u="sng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https://github.com/microsoft/FERPlus</a:t>
            </a:r>
            <a:r>
              <a:rPr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[Accessed: 10-May-2022]. </a:t>
            </a:r>
            <a:endParaRPr sz="14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[2] </a:t>
            </a:r>
            <a:r>
              <a:rPr i="1"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Learning social relation traits from face images</a:t>
            </a:r>
            <a:r>
              <a:rPr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[Online]. Available: </a:t>
            </a:r>
            <a:r>
              <a:rPr lang="tr" sz="1400" u="sng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http://mmlab.ie.cuhk.edu.hk/projects/socialrelation/index.html</a:t>
            </a:r>
            <a:r>
              <a:rPr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[Accessed: 10-May-2022]. </a:t>
            </a:r>
            <a:endParaRPr sz="14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[3] Ruslan Magana Vsevolodovna, “Facial expression recognition with neural networks,” </a:t>
            </a:r>
            <a:r>
              <a:rPr i="1"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Ruslan Magana Vsevolodovna</a:t>
            </a:r>
            <a:r>
              <a:rPr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06-Feb-2021. [Online]. Available: </a:t>
            </a:r>
            <a:r>
              <a:rPr lang="tr" sz="1400" u="sng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https://ruslanmv.com/blog/Facial-Expression-Recognition-with-Neural-Networks</a:t>
            </a:r>
            <a:r>
              <a:rPr lang="tr" sz="1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[Accessed: 10-May-2022]. </a:t>
            </a:r>
            <a:endParaRPr sz="14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/>
        </p:nvSpPr>
        <p:spPr>
          <a:xfrm>
            <a:off x="2305400" y="2112500"/>
            <a:ext cx="430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400">
                <a:latin typeface="Exo 2"/>
                <a:ea typeface="Exo 2"/>
                <a:cs typeface="Exo 2"/>
                <a:sym typeface="Exo 2"/>
              </a:rPr>
              <a:t>Thanks For Listening</a:t>
            </a:r>
            <a:endParaRPr b="1" sz="240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What is Horus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2600175" y="1419750"/>
            <a:ext cx="3950700" cy="2304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2732475" y="2110050"/>
            <a:ext cx="368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Horus is a desktop and mobile app that aims to recognize single or multiple human emotions.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Where is Horus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1635937" y="34980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1798074" y="3607200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r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Video conference calls such as Zoom.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054975" y="2396850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16"/>
          <p:cNvCxnSpPr/>
          <p:nvPr/>
        </p:nvCxnSpPr>
        <p:spPr>
          <a:xfrm rot="5400000">
            <a:off x="2383825" y="2826975"/>
            <a:ext cx="611100" cy="584700"/>
          </a:xfrm>
          <a:prstGeom prst="bentConnector3">
            <a:avLst>
              <a:gd fmla="val -69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>
            <a:off x="6187175" y="2864775"/>
            <a:ext cx="577800" cy="560100"/>
          </a:xfrm>
          <a:prstGeom prst="bentConnector3">
            <a:avLst>
              <a:gd fmla="val 9974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 txBox="1"/>
          <p:nvPr/>
        </p:nvSpPr>
        <p:spPr>
          <a:xfrm>
            <a:off x="3208249" y="2583475"/>
            <a:ext cx="2813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Possible Usage Areas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6021875" y="34980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6"/>
          <p:cNvCxnSpPr/>
          <p:nvPr/>
        </p:nvCxnSpPr>
        <p:spPr>
          <a:xfrm rot="10800000">
            <a:off x="4582125" y="1859850"/>
            <a:ext cx="600" cy="53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6"/>
          <p:cNvSpPr/>
          <p:nvPr/>
        </p:nvSpPr>
        <p:spPr>
          <a:xfrm>
            <a:off x="3828900" y="8306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907725" y="934325"/>
            <a:ext cx="135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Stand-up, movie, art activity show, or  a classroom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6167925" y="3621875"/>
            <a:ext cx="122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Prison's common areas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Why </a:t>
            </a:r>
            <a:r>
              <a:rPr b="1" lang="tr" sz="2820">
                <a:latin typeface="Exo 2"/>
                <a:ea typeface="Exo 2"/>
                <a:cs typeface="Exo 2"/>
                <a:sym typeface="Exo 2"/>
              </a:rPr>
              <a:t>Horus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1635937" y="34980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1798074" y="3660525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Provide feedback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3054975" y="2396850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7"/>
          <p:cNvCxnSpPr/>
          <p:nvPr/>
        </p:nvCxnSpPr>
        <p:spPr>
          <a:xfrm rot="5400000">
            <a:off x="2383825" y="2826975"/>
            <a:ext cx="611100" cy="584700"/>
          </a:xfrm>
          <a:prstGeom prst="bentConnector3">
            <a:avLst>
              <a:gd fmla="val -69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7"/>
          <p:cNvCxnSpPr/>
          <p:nvPr/>
        </p:nvCxnSpPr>
        <p:spPr>
          <a:xfrm>
            <a:off x="6187175" y="2864775"/>
            <a:ext cx="577800" cy="560100"/>
          </a:xfrm>
          <a:prstGeom prst="bentConnector3">
            <a:avLst>
              <a:gd fmla="val 9974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7"/>
          <p:cNvSpPr txBox="1"/>
          <p:nvPr/>
        </p:nvSpPr>
        <p:spPr>
          <a:xfrm>
            <a:off x="3056700" y="2583475"/>
            <a:ext cx="30555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Possible Reasons in these Areas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6021875" y="34980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 rot="10800000">
            <a:off x="4582125" y="1859850"/>
            <a:ext cx="600" cy="53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7"/>
          <p:cNvSpPr/>
          <p:nvPr/>
        </p:nvSpPr>
        <p:spPr>
          <a:xfrm>
            <a:off x="3828900" y="85052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4120800" y="1046575"/>
            <a:ext cx="92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Provide feedback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154175" y="3509475"/>
            <a:ext cx="122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Detects multiple nervous, angry prisoners, it will alert the guards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2153850"/>
            <a:ext cx="86895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3120">
                <a:latin typeface="Exo 2"/>
                <a:ea typeface="Exo 2"/>
                <a:cs typeface="Exo 2"/>
                <a:sym typeface="Exo 2"/>
              </a:rPr>
              <a:t>Architecture </a:t>
            </a:r>
            <a:r>
              <a:rPr b="1" lang="tr" sz="3120">
                <a:latin typeface="Exo 2"/>
                <a:ea typeface="Exo 2"/>
                <a:cs typeface="Exo 2"/>
                <a:sym typeface="Exo 2"/>
              </a:rPr>
              <a:t>of Horus</a:t>
            </a:r>
            <a:endParaRPr b="1" sz="312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User Interface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2596650" y="1419750"/>
            <a:ext cx="3950700" cy="2304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2728950" y="2110050"/>
            <a:ext cx="368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used PyQt to create the basic scheme and the qt designer to create the pyqt5 code of the design we did. 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Dataset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1541400" y="1412575"/>
            <a:ext cx="6163200" cy="2787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1541400" y="1666725"/>
            <a:ext cx="6163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FER2013 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-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Old dataset with 7 categories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( 0=Angry, 1=Disgust, 2=Fear, 3=Happy, 4=Sad, 5=Surprise, 6=Neutral)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-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48x48 grayscale images.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-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Initially used but later discarded.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-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28709 images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2303400" y="339850"/>
            <a:ext cx="6064500" cy="2164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463" y="2761025"/>
            <a:ext cx="4169075" cy="18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2181900" y="563800"/>
            <a:ext cx="63042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FER+ 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-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Newer dataset with 8 categories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(neutral, happiness, surprise, sadness, anger, disgust, fear, and contempt)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-"/>
            </a:pPr>
            <a:r>
              <a:rPr lang="tr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48x48 grayscale images.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2820">
                <a:latin typeface="Exo 2"/>
                <a:ea typeface="Exo 2"/>
                <a:cs typeface="Exo 2"/>
                <a:sym typeface="Exo 2"/>
              </a:rPr>
              <a:t>Dataset</a:t>
            </a:r>
            <a:endParaRPr b="1" sz="28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2487463" y="4596525"/>
            <a:ext cx="41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Figure 1: Differences between Fer2013 and FER+ [1]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